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198" r:id="rId5"/>
  </p:sldIdLst>
  <p:sldSz cx="7559675" cy="1069181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Palmer" initials="CP" lastIdx="1" clrIdx="0">
    <p:extLst>
      <p:ext uri="{19B8F6BF-5375-455C-9EA6-DF929625EA0E}">
        <p15:presenceInfo xmlns:p15="http://schemas.microsoft.com/office/powerpoint/2012/main" userId="S::carly.palmer@bne.catholic.edu.au::d5f09cc0-eb95-4ff9-a56c-9e53cd45d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5"/>
    <a:srgbClr val="8857A4"/>
    <a:srgbClr val="EF404A"/>
    <a:srgbClr val="054166"/>
    <a:srgbClr val="4FC6E0"/>
    <a:srgbClr val="EBEBEB"/>
    <a:srgbClr val="F98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3792" autoAdjust="0"/>
  </p:normalViewPr>
  <p:slideViewPr>
    <p:cSldViewPr snapToGrid="0" snapToObjects="1">
      <p:cViewPr>
        <p:scale>
          <a:sx n="100" d="100"/>
          <a:sy n="100" d="100"/>
        </p:scale>
        <p:origin x="1196" y="-38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9A3A8-68E8-4935-A3C4-839EAA14EEAD}" type="datetimeFigureOut">
              <a:rPr lang="en-AU" smtClean="0"/>
              <a:t>14/01/2021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43013"/>
            <a:ext cx="2363788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AD8B3-FA49-4689-8353-47F78BA44F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68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10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for quotes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80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05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9" r:id="rId2"/>
  </p:sldLayoutIdLst>
  <p:hf hdr="0" ftr="0" dt="0"/>
  <p:txStyles>
    <p:titleStyle>
      <a:lvl1pPr algn="l" defTabSz="712716" rtl="0" eaLnBrk="1" latinLnBrk="0" hangingPunct="1">
        <a:lnSpc>
          <a:spcPct val="90000"/>
        </a:lnSpc>
        <a:spcBef>
          <a:spcPct val="0"/>
        </a:spcBef>
        <a:buNone/>
        <a:defRPr sz="3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179" indent="-178179" algn="l" defTabSz="712716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182" kern="1200">
          <a:solidFill>
            <a:schemeClr val="tx1"/>
          </a:solidFill>
          <a:latin typeface="+mn-lt"/>
          <a:ea typeface="+mn-ea"/>
          <a:cs typeface="+mn-cs"/>
        </a:defRPr>
      </a:lvl1pPr>
      <a:lvl2pPr marL="534537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890896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247254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603612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959971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316329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672687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3029045" indent="-178179" algn="l" defTabSz="71271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56359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712716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069075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425433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781792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138149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494508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2850866" algn="l" defTabSz="71271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FC5BA8B9-CCA1-407D-848E-48012EA98D66}"/>
              </a:ext>
            </a:extLst>
          </p:cNvPr>
          <p:cNvSpPr/>
          <p:nvPr/>
        </p:nvSpPr>
        <p:spPr>
          <a:xfrm>
            <a:off x="184499" y="5085228"/>
            <a:ext cx="7155980" cy="5406434"/>
          </a:xfrm>
          <a:prstGeom prst="roundRect">
            <a:avLst>
              <a:gd name="adj" fmla="val 4891"/>
            </a:avLst>
          </a:prstGeom>
          <a:solidFill>
            <a:srgbClr val="054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Aft>
                <a:spcPts val="300"/>
              </a:spcAft>
            </a:pPr>
            <a:r>
              <a:rPr lang="en-A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Priorities</a:t>
            </a: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66F66E26-9DAA-46BE-AEB3-C43DE536E6B5}"/>
              </a:ext>
            </a:extLst>
          </p:cNvPr>
          <p:cNvSpPr/>
          <p:nvPr/>
        </p:nvSpPr>
        <p:spPr>
          <a:xfrm>
            <a:off x="4935334" y="7280050"/>
            <a:ext cx="2311228" cy="3066041"/>
          </a:xfrm>
          <a:prstGeom prst="roundRect">
            <a:avLst>
              <a:gd name="adj" fmla="val 11938"/>
            </a:avLst>
          </a:prstGeom>
          <a:solidFill>
            <a:srgbClr val="88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Aft>
                <a:spcPts val="300"/>
              </a:spcAft>
            </a:pPr>
            <a:r>
              <a:rPr lang="en-AU" sz="1200" b="1" dirty="0">
                <a:solidFill>
                  <a:srgbClr val="FFCB0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Organisational efficiency</a:t>
            </a:r>
          </a:p>
          <a:p>
            <a:pPr>
              <a:spcAft>
                <a:spcPts val="300"/>
              </a:spcAft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By April our Facility Master Plan will commence its implementation so that OLMC is visible and attractive</a:t>
            </a:r>
          </a:p>
          <a:p>
            <a:pPr>
              <a:spcAft>
                <a:spcPts val="300"/>
              </a:spcAft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–Facility Master Plan committee to share draft plan and seek community input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measures 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Prep Hub additional classroom / nature-based play area and gathering space renewed</a:t>
            </a:r>
          </a:p>
          <a:p>
            <a:pPr>
              <a:spcAft>
                <a:spcPts val="300"/>
              </a:spcAft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Review community partnerships so that enrolment transitions are supported and families are informed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Staff Marketplace to highlight diversity and inclusion – Allied Health Services</a:t>
            </a:r>
          </a:p>
          <a:p>
            <a:pPr>
              <a:spcAft>
                <a:spcPts val="300"/>
              </a:spcAft>
            </a:pPr>
            <a:endParaRPr lang="en-AU" sz="1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300"/>
              </a:spcAft>
            </a:pPr>
            <a:endParaRPr lang="en-AU" sz="1400" dirty="0"/>
          </a:p>
          <a:p>
            <a:pPr algn="ctr">
              <a:spcAft>
                <a:spcPts val="300"/>
              </a:spcAft>
            </a:pPr>
            <a:endParaRPr lang="en-AU" sz="14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79FA026-A56A-40B0-80DD-6C87953DEE2B}"/>
              </a:ext>
            </a:extLst>
          </p:cNvPr>
          <p:cNvSpPr>
            <a:spLocks noChangeAspect="1"/>
          </p:cNvSpPr>
          <p:nvPr/>
        </p:nvSpPr>
        <p:spPr>
          <a:xfrm>
            <a:off x="199892" y="4164641"/>
            <a:ext cx="1078274" cy="764750"/>
          </a:xfrm>
          <a:prstGeom prst="roundRect">
            <a:avLst/>
          </a:prstGeom>
          <a:solidFill>
            <a:srgbClr val="4FC6E0"/>
          </a:solidFill>
          <a:ln w="8144" cap="flat">
            <a:noFill/>
            <a:prstDash val="solid"/>
            <a:miter/>
          </a:ln>
        </p:spPr>
        <p:txBody>
          <a:bodyPr tIns="72000" bIns="108000" rtlCol="0" anchor="ctr"/>
          <a:lstStyle/>
          <a:p>
            <a:pPr algn="ctr"/>
            <a:r>
              <a:rPr lang="en-A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2BF13E8-D5B5-4797-81D4-A964E80C68F3}"/>
              </a:ext>
            </a:extLst>
          </p:cNvPr>
          <p:cNvSpPr>
            <a:spLocks noChangeAspect="1"/>
          </p:cNvSpPr>
          <p:nvPr/>
        </p:nvSpPr>
        <p:spPr>
          <a:xfrm>
            <a:off x="1380859" y="4164640"/>
            <a:ext cx="1451657" cy="786267"/>
          </a:xfrm>
          <a:prstGeom prst="roundRect">
            <a:avLst/>
          </a:prstGeom>
          <a:solidFill>
            <a:srgbClr val="4FC6E0"/>
          </a:solidFill>
          <a:ln w="8144" cap="flat">
            <a:noFill/>
            <a:prstDash val="solid"/>
            <a:miter/>
          </a:ln>
        </p:spPr>
        <p:txBody>
          <a:bodyPr lIns="180000" rtlCol="0" anchor="ctr"/>
          <a:lstStyle/>
          <a:p>
            <a:pPr marR="0" algn="l" rtl="0"/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Compassion</a:t>
            </a: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CC21381-116F-4E63-B232-1A65E866D40A}"/>
              </a:ext>
            </a:extLst>
          </p:cNvPr>
          <p:cNvSpPr>
            <a:spLocks noChangeAspect="1"/>
          </p:cNvSpPr>
          <p:nvPr/>
        </p:nvSpPr>
        <p:spPr>
          <a:xfrm>
            <a:off x="1380859" y="3503748"/>
            <a:ext cx="5970162" cy="555045"/>
          </a:xfrm>
          <a:prstGeom prst="roundRect">
            <a:avLst/>
          </a:prstGeom>
          <a:solidFill>
            <a:srgbClr val="054166"/>
          </a:solidFill>
          <a:ln w="8144" cap="flat">
            <a:noFill/>
            <a:prstDash val="solid"/>
            <a:miter/>
          </a:ln>
        </p:spPr>
        <p:txBody>
          <a:bodyPr lIns="180000" tIns="0" bIns="0" rtlCol="0" anchor="ctr"/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mission is to be an inclusive and compassionate community, where children are educated in faith, life and learning. By prayer and action we follow Christ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A76640-DB83-439D-989F-05201B80DE5D}"/>
              </a:ext>
            </a:extLst>
          </p:cNvPr>
          <p:cNvSpPr txBox="1"/>
          <p:nvPr/>
        </p:nvSpPr>
        <p:spPr>
          <a:xfrm>
            <a:off x="194303" y="2492441"/>
            <a:ext cx="2124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n-AU" sz="1200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485C946-03CB-4722-AA87-134B8ECED522}"/>
              </a:ext>
            </a:extLst>
          </p:cNvPr>
          <p:cNvSpPr txBox="1"/>
          <p:nvPr/>
        </p:nvSpPr>
        <p:spPr>
          <a:xfrm>
            <a:off x="3029177" y="285206"/>
            <a:ext cx="438145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Lady of Mount Carmel, Coorparoo</a:t>
            </a:r>
          </a:p>
          <a:p>
            <a:pPr algn="r"/>
            <a:r>
              <a:rPr lang="en-A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Annual Plan 2021</a:t>
            </a:r>
            <a:endParaRPr lang="en-A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89A8113-435C-4B6A-8599-AF5FB722E3B4}"/>
              </a:ext>
            </a:extLst>
          </p:cNvPr>
          <p:cNvSpPr txBox="1"/>
          <p:nvPr/>
        </p:nvSpPr>
        <p:spPr>
          <a:xfrm>
            <a:off x="408378" y="1516051"/>
            <a:ext cx="9724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photo</a:t>
            </a:r>
          </a:p>
          <a:p>
            <a:pPr algn="ctr">
              <a:spcAft>
                <a:spcPts val="600"/>
              </a:spcAft>
            </a:pPr>
            <a:r>
              <a:rPr lang="en-A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(ensure media consent in place)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01D12E7-7F91-4F7E-8EAC-3CE2185AB339}"/>
              </a:ext>
            </a:extLst>
          </p:cNvPr>
          <p:cNvSpPr txBox="1"/>
          <p:nvPr/>
        </p:nvSpPr>
        <p:spPr>
          <a:xfrm>
            <a:off x="1820090" y="1516051"/>
            <a:ext cx="9724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photo</a:t>
            </a:r>
          </a:p>
          <a:p>
            <a:pPr algn="ctr">
              <a:spcAft>
                <a:spcPts val="600"/>
              </a:spcAft>
            </a:pPr>
            <a:r>
              <a:rPr lang="en-A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(ensure media consent in place)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9B9D26B-7F68-470C-8485-1CADB62C3FDA}"/>
              </a:ext>
            </a:extLst>
          </p:cNvPr>
          <p:cNvSpPr txBox="1"/>
          <p:nvPr/>
        </p:nvSpPr>
        <p:spPr>
          <a:xfrm>
            <a:off x="3225272" y="1516051"/>
            <a:ext cx="9724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photo</a:t>
            </a:r>
          </a:p>
          <a:p>
            <a:pPr algn="ctr">
              <a:spcAft>
                <a:spcPts val="600"/>
              </a:spcAft>
            </a:pPr>
            <a:r>
              <a:rPr lang="en-A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(ensure media consent in place)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D67CD8F-BE12-4F72-98C2-A4F73E61D983}"/>
              </a:ext>
            </a:extLst>
          </p:cNvPr>
          <p:cNvSpPr txBox="1"/>
          <p:nvPr/>
        </p:nvSpPr>
        <p:spPr>
          <a:xfrm>
            <a:off x="4636348" y="1516051"/>
            <a:ext cx="9724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photo</a:t>
            </a:r>
          </a:p>
          <a:p>
            <a:pPr algn="ctr">
              <a:spcAft>
                <a:spcPts val="600"/>
              </a:spcAft>
            </a:pPr>
            <a:r>
              <a:rPr lang="en-A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(ensure media consent in place)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CDD9A68-B977-465F-85F8-0F77F86346AA}"/>
              </a:ext>
            </a:extLst>
          </p:cNvPr>
          <p:cNvSpPr txBox="1"/>
          <p:nvPr/>
        </p:nvSpPr>
        <p:spPr>
          <a:xfrm>
            <a:off x="6106716" y="1516051"/>
            <a:ext cx="9724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photo</a:t>
            </a:r>
          </a:p>
          <a:p>
            <a:pPr algn="ctr">
              <a:spcAft>
                <a:spcPts val="600"/>
              </a:spcAft>
            </a:pPr>
            <a:r>
              <a:rPr lang="en-A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(ensure media consent in place)</a:t>
            </a:r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1CFA9C9F-04E2-4CC0-B78A-808B5C2B6868}"/>
              </a:ext>
            </a:extLst>
          </p:cNvPr>
          <p:cNvSpPr>
            <a:spLocks noChangeAspect="1"/>
          </p:cNvSpPr>
          <p:nvPr/>
        </p:nvSpPr>
        <p:spPr>
          <a:xfrm>
            <a:off x="2888555" y="4164640"/>
            <a:ext cx="1451657" cy="786267"/>
          </a:xfrm>
          <a:prstGeom prst="roundRect">
            <a:avLst/>
          </a:prstGeom>
          <a:solidFill>
            <a:srgbClr val="4FC6E0"/>
          </a:solidFill>
          <a:ln w="8144" cap="flat">
            <a:noFill/>
            <a:prstDash val="solid"/>
            <a:miter/>
          </a:ln>
        </p:spPr>
        <p:txBody>
          <a:bodyPr lIns="180000" rtlCol="0" anchor="ctr"/>
          <a:lstStyle/>
          <a:p>
            <a:pPr marR="0" algn="l" rtl="0"/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</a:t>
            </a: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BB1A1B68-C2A2-4071-8DFA-826AC556B99A}"/>
              </a:ext>
            </a:extLst>
          </p:cNvPr>
          <p:cNvSpPr>
            <a:spLocks noChangeAspect="1"/>
          </p:cNvSpPr>
          <p:nvPr/>
        </p:nvSpPr>
        <p:spPr>
          <a:xfrm>
            <a:off x="4396251" y="4164640"/>
            <a:ext cx="1451657" cy="786267"/>
          </a:xfrm>
          <a:prstGeom prst="roundRect">
            <a:avLst/>
          </a:prstGeom>
          <a:solidFill>
            <a:srgbClr val="4FC6E0"/>
          </a:solidFill>
          <a:ln w="8144" cap="flat">
            <a:noFill/>
            <a:prstDash val="solid"/>
            <a:miter/>
          </a:ln>
        </p:spPr>
        <p:txBody>
          <a:bodyPr lIns="180000" rtlCol="0" anchor="ctr"/>
          <a:lstStyle/>
          <a:p>
            <a:pPr marR="0" algn="l" rtl="0"/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2E43E291-C9CC-4BAA-92D7-DE94B7D1ED1E}"/>
              </a:ext>
            </a:extLst>
          </p:cNvPr>
          <p:cNvSpPr>
            <a:spLocks noChangeAspect="1"/>
          </p:cNvSpPr>
          <p:nvPr/>
        </p:nvSpPr>
        <p:spPr>
          <a:xfrm>
            <a:off x="5903948" y="4164640"/>
            <a:ext cx="1451657" cy="786267"/>
          </a:xfrm>
          <a:prstGeom prst="roundRect">
            <a:avLst/>
          </a:prstGeom>
          <a:solidFill>
            <a:srgbClr val="4FC6E0"/>
          </a:solidFill>
          <a:ln w="8144" cap="flat">
            <a:noFill/>
            <a:prstDash val="solid"/>
            <a:miter/>
          </a:ln>
        </p:spPr>
        <p:txBody>
          <a:bodyPr lIns="180000" rtlCol="0" anchor="ctr"/>
          <a:lstStyle/>
          <a:p>
            <a:pPr marR="0" rtl="0"/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</a:t>
            </a: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81F19DD2-89C9-4739-839B-F5003BC20969}"/>
              </a:ext>
            </a:extLst>
          </p:cNvPr>
          <p:cNvSpPr>
            <a:spLocks noChangeAspect="1"/>
          </p:cNvSpPr>
          <p:nvPr/>
        </p:nvSpPr>
        <p:spPr>
          <a:xfrm>
            <a:off x="195351" y="3503748"/>
            <a:ext cx="1083329" cy="555045"/>
          </a:xfrm>
          <a:prstGeom prst="roundRect">
            <a:avLst/>
          </a:prstGeom>
          <a:solidFill>
            <a:srgbClr val="054166"/>
          </a:solidFill>
          <a:ln w="8144" cap="flat">
            <a:noFill/>
            <a:prstDash val="solid"/>
            <a:miter/>
          </a:ln>
        </p:spPr>
        <p:txBody>
          <a:bodyPr lIns="90000" tIns="0" bIns="0" rtlCol="0" anchor="ctr"/>
          <a:lstStyle/>
          <a:p>
            <a:pPr algn="ctr"/>
            <a:r>
              <a:rPr lang="en-A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Mission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0FC55557-E379-467D-96BD-F93E6358DB06}"/>
              </a:ext>
            </a:extLst>
          </p:cNvPr>
          <p:cNvSpPr>
            <a:spLocks noChangeAspect="1"/>
          </p:cNvSpPr>
          <p:nvPr/>
        </p:nvSpPr>
        <p:spPr>
          <a:xfrm>
            <a:off x="1380859" y="2916730"/>
            <a:ext cx="5970162" cy="481909"/>
          </a:xfrm>
          <a:prstGeom prst="roundRect">
            <a:avLst/>
          </a:prstGeom>
          <a:solidFill>
            <a:srgbClr val="FFCB05"/>
          </a:solidFill>
          <a:ln w="8144" cap="flat">
            <a:noFill/>
            <a:prstDash val="solid"/>
            <a:miter/>
          </a:ln>
        </p:spPr>
        <p:txBody>
          <a:bodyPr wrap="none" lIns="180000" tIns="144000" bIns="144000" rtlCol="0" anchor="ctr"/>
          <a:lstStyle/>
          <a:p>
            <a:pPr>
              <a:spcAft>
                <a:spcPts val="600"/>
              </a:spcAft>
            </a:pPr>
            <a:r>
              <a:rPr lang="en-AU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community of faith, Our Lady of Mount Carmel inspires students to be lifelong, independent learners so they </a:t>
            </a:r>
          </a:p>
          <a:p>
            <a:pPr>
              <a:spcAft>
                <a:spcPts val="600"/>
              </a:spcAft>
            </a:pPr>
            <a:r>
              <a:rPr lang="en-AU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take their place as purposeful people with the courage, wisdom and will to shape and enrich our world.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39BA03A-160B-4831-8B3B-3EA611B1AF20}"/>
              </a:ext>
            </a:extLst>
          </p:cNvPr>
          <p:cNvSpPr>
            <a:spLocks noChangeAspect="1"/>
          </p:cNvSpPr>
          <p:nvPr/>
        </p:nvSpPr>
        <p:spPr>
          <a:xfrm>
            <a:off x="212919" y="2916730"/>
            <a:ext cx="1063773" cy="481909"/>
          </a:xfrm>
          <a:prstGeom prst="roundRect">
            <a:avLst/>
          </a:prstGeom>
          <a:solidFill>
            <a:srgbClr val="FFCB05"/>
          </a:solidFill>
          <a:ln w="8144" cap="flat">
            <a:noFill/>
            <a:prstDash val="solid"/>
            <a:miter/>
          </a:ln>
        </p:spPr>
        <p:txBody>
          <a:bodyPr wrap="none" tIns="144000" bIns="144000" rtlCol="0" anchor="ctr"/>
          <a:lstStyle/>
          <a:p>
            <a:pPr algn="ctr"/>
            <a:r>
              <a:rPr lang="en-A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844171E-95A4-479A-9BD2-87C09D09157A}"/>
              </a:ext>
            </a:extLst>
          </p:cNvPr>
          <p:cNvGrpSpPr/>
          <p:nvPr/>
        </p:nvGrpSpPr>
        <p:grpSpPr>
          <a:xfrm>
            <a:off x="1113171" y="3024197"/>
            <a:ext cx="408979" cy="273059"/>
            <a:chOff x="1003633" y="3074997"/>
            <a:chExt cx="408979" cy="273059"/>
          </a:xfrm>
        </p:grpSpPr>
        <p:sp>
          <p:nvSpPr>
            <p:cNvPr id="200" name="Flowchart: Delay 199">
              <a:extLst>
                <a:ext uri="{FF2B5EF4-FFF2-40B4-BE49-F238E27FC236}">
                  <a16:creationId xmlns:a16="http://schemas.microsoft.com/office/drawing/2014/main" id="{7039615A-F8B1-48AF-AA37-EEC920A5301E}"/>
                </a:ext>
              </a:extLst>
            </p:cNvPr>
            <p:cNvSpPr/>
            <p:nvPr/>
          </p:nvSpPr>
          <p:spPr>
            <a:xfrm>
              <a:off x="1139553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7" name="Flowchart: Delay 46">
              <a:extLst>
                <a:ext uri="{FF2B5EF4-FFF2-40B4-BE49-F238E27FC236}">
                  <a16:creationId xmlns:a16="http://schemas.microsoft.com/office/drawing/2014/main" id="{2331F252-AFE6-4E16-9F86-C74DF1CC9421}"/>
                </a:ext>
              </a:extLst>
            </p:cNvPr>
            <p:cNvSpPr/>
            <p:nvPr/>
          </p:nvSpPr>
          <p:spPr>
            <a:xfrm>
              <a:off x="1003633" y="3074997"/>
              <a:ext cx="273059" cy="273059"/>
            </a:xfrm>
            <a:prstGeom prst="flowChartDelay">
              <a:avLst/>
            </a:prstGeom>
            <a:solidFill>
              <a:srgbClr val="FFCB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3F455265-5CA8-4E98-9F89-3063B30859B4}"/>
              </a:ext>
            </a:extLst>
          </p:cNvPr>
          <p:cNvGrpSpPr/>
          <p:nvPr/>
        </p:nvGrpSpPr>
        <p:grpSpPr>
          <a:xfrm>
            <a:off x="1117588" y="3655809"/>
            <a:ext cx="424363" cy="273059"/>
            <a:chOff x="1003633" y="3074997"/>
            <a:chExt cx="424363" cy="273059"/>
          </a:xfrm>
        </p:grpSpPr>
        <p:sp>
          <p:nvSpPr>
            <p:cNvPr id="210" name="Flowchart: Delay 209">
              <a:extLst>
                <a:ext uri="{FF2B5EF4-FFF2-40B4-BE49-F238E27FC236}">
                  <a16:creationId xmlns:a16="http://schemas.microsoft.com/office/drawing/2014/main" id="{0AA7F1BD-C383-4A1C-AAB0-7ED697DAF904}"/>
                </a:ext>
              </a:extLst>
            </p:cNvPr>
            <p:cNvSpPr/>
            <p:nvPr/>
          </p:nvSpPr>
          <p:spPr>
            <a:xfrm>
              <a:off x="1154937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11" name="Flowchart: Delay 210">
              <a:extLst>
                <a:ext uri="{FF2B5EF4-FFF2-40B4-BE49-F238E27FC236}">
                  <a16:creationId xmlns:a16="http://schemas.microsoft.com/office/drawing/2014/main" id="{C9AD0A75-5487-4C3E-810D-EE4AB0CAEADB}"/>
                </a:ext>
              </a:extLst>
            </p:cNvPr>
            <p:cNvSpPr/>
            <p:nvPr/>
          </p:nvSpPr>
          <p:spPr>
            <a:xfrm>
              <a:off x="1003633" y="3074997"/>
              <a:ext cx="273059" cy="273059"/>
            </a:xfrm>
            <a:prstGeom prst="flowChartDelay">
              <a:avLst/>
            </a:prstGeom>
            <a:solidFill>
              <a:srgbClr val="0541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F6CE04C-658B-4E98-9D87-473BF74DA308}"/>
              </a:ext>
            </a:extLst>
          </p:cNvPr>
          <p:cNvGrpSpPr/>
          <p:nvPr/>
        </p:nvGrpSpPr>
        <p:grpSpPr>
          <a:xfrm>
            <a:off x="1117934" y="4406267"/>
            <a:ext cx="408980" cy="273059"/>
            <a:chOff x="1003633" y="3074997"/>
            <a:chExt cx="408980" cy="273059"/>
          </a:xfrm>
        </p:grpSpPr>
        <p:sp>
          <p:nvSpPr>
            <p:cNvPr id="213" name="Flowchart: Delay 212">
              <a:extLst>
                <a:ext uri="{FF2B5EF4-FFF2-40B4-BE49-F238E27FC236}">
                  <a16:creationId xmlns:a16="http://schemas.microsoft.com/office/drawing/2014/main" id="{59CF5107-C771-4C7B-A75D-9CE341E467BE}"/>
                </a:ext>
              </a:extLst>
            </p:cNvPr>
            <p:cNvSpPr/>
            <p:nvPr/>
          </p:nvSpPr>
          <p:spPr>
            <a:xfrm>
              <a:off x="1139554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14" name="Flowchart: Delay 213">
              <a:extLst>
                <a:ext uri="{FF2B5EF4-FFF2-40B4-BE49-F238E27FC236}">
                  <a16:creationId xmlns:a16="http://schemas.microsoft.com/office/drawing/2014/main" id="{C4A11BEB-03A8-461D-A900-EE2F64848A46}"/>
                </a:ext>
              </a:extLst>
            </p:cNvPr>
            <p:cNvSpPr/>
            <p:nvPr/>
          </p:nvSpPr>
          <p:spPr>
            <a:xfrm>
              <a:off x="1003633" y="3074997"/>
              <a:ext cx="273059" cy="273059"/>
            </a:xfrm>
            <a:prstGeom prst="flowChartDelay">
              <a:avLst/>
            </a:prstGeom>
            <a:solidFill>
              <a:srgbClr val="4FC6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4E14EEEC-C6C8-4885-8D82-71273AF1EF64}"/>
              </a:ext>
            </a:extLst>
          </p:cNvPr>
          <p:cNvGrpSpPr/>
          <p:nvPr/>
        </p:nvGrpSpPr>
        <p:grpSpPr>
          <a:xfrm rot="5400000">
            <a:off x="503464" y="3300916"/>
            <a:ext cx="388026" cy="273059"/>
            <a:chOff x="1003633" y="3074997"/>
            <a:chExt cx="388026" cy="273059"/>
          </a:xfrm>
        </p:grpSpPr>
        <p:sp>
          <p:nvSpPr>
            <p:cNvPr id="216" name="Flowchart: Delay 215">
              <a:extLst>
                <a:ext uri="{FF2B5EF4-FFF2-40B4-BE49-F238E27FC236}">
                  <a16:creationId xmlns:a16="http://schemas.microsoft.com/office/drawing/2014/main" id="{769852B0-5065-402D-A1BF-F873B1FA4698}"/>
                </a:ext>
              </a:extLst>
            </p:cNvPr>
            <p:cNvSpPr/>
            <p:nvPr/>
          </p:nvSpPr>
          <p:spPr>
            <a:xfrm>
              <a:off x="1118600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17" name="Flowchart: Delay 216">
              <a:extLst>
                <a:ext uri="{FF2B5EF4-FFF2-40B4-BE49-F238E27FC236}">
                  <a16:creationId xmlns:a16="http://schemas.microsoft.com/office/drawing/2014/main" id="{B59D2425-EA51-4CBB-AD64-F6C79F3EE596}"/>
                </a:ext>
              </a:extLst>
            </p:cNvPr>
            <p:cNvSpPr/>
            <p:nvPr/>
          </p:nvSpPr>
          <p:spPr>
            <a:xfrm>
              <a:off x="1003633" y="3074997"/>
              <a:ext cx="273059" cy="273059"/>
            </a:xfrm>
            <a:prstGeom prst="flowChartDelay">
              <a:avLst/>
            </a:prstGeom>
            <a:solidFill>
              <a:srgbClr val="FFCB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DB979982-BA16-493C-987A-961C85CF3651}"/>
              </a:ext>
            </a:extLst>
          </p:cNvPr>
          <p:cNvGrpSpPr/>
          <p:nvPr/>
        </p:nvGrpSpPr>
        <p:grpSpPr>
          <a:xfrm rot="5400000">
            <a:off x="503464" y="3962905"/>
            <a:ext cx="388026" cy="273059"/>
            <a:chOff x="1003633" y="3074997"/>
            <a:chExt cx="388026" cy="273059"/>
          </a:xfrm>
        </p:grpSpPr>
        <p:sp>
          <p:nvSpPr>
            <p:cNvPr id="219" name="Flowchart: Delay 218">
              <a:extLst>
                <a:ext uri="{FF2B5EF4-FFF2-40B4-BE49-F238E27FC236}">
                  <a16:creationId xmlns:a16="http://schemas.microsoft.com/office/drawing/2014/main" id="{D5E4BCA8-7384-4630-8BD1-DF9B1577F3F9}"/>
                </a:ext>
              </a:extLst>
            </p:cNvPr>
            <p:cNvSpPr/>
            <p:nvPr/>
          </p:nvSpPr>
          <p:spPr>
            <a:xfrm>
              <a:off x="1118600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20" name="Flowchart: Delay 219">
              <a:extLst>
                <a:ext uri="{FF2B5EF4-FFF2-40B4-BE49-F238E27FC236}">
                  <a16:creationId xmlns:a16="http://schemas.microsoft.com/office/drawing/2014/main" id="{172C133A-CC45-4C0A-93E3-7B674B61D3E1}"/>
                </a:ext>
              </a:extLst>
            </p:cNvPr>
            <p:cNvSpPr/>
            <p:nvPr/>
          </p:nvSpPr>
          <p:spPr>
            <a:xfrm>
              <a:off x="1003633" y="3074997"/>
              <a:ext cx="273059" cy="273059"/>
            </a:xfrm>
            <a:prstGeom prst="flowChartDelay">
              <a:avLst/>
            </a:prstGeom>
            <a:solidFill>
              <a:srgbClr val="0541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57489B62-BBD0-4E1A-A3F9-72E14BD285FD}"/>
              </a:ext>
            </a:extLst>
          </p:cNvPr>
          <p:cNvGrpSpPr/>
          <p:nvPr/>
        </p:nvGrpSpPr>
        <p:grpSpPr>
          <a:xfrm rot="5400000">
            <a:off x="1568185" y="4857306"/>
            <a:ext cx="373135" cy="273059"/>
            <a:chOff x="962504" y="3074997"/>
            <a:chExt cx="373135" cy="273059"/>
          </a:xfrm>
        </p:grpSpPr>
        <p:sp>
          <p:nvSpPr>
            <p:cNvPr id="222" name="Flowchart: Delay 221">
              <a:extLst>
                <a:ext uri="{FF2B5EF4-FFF2-40B4-BE49-F238E27FC236}">
                  <a16:creationId xmlns:a16="http://schemas.microsoft.com/office/drawing/2014/main" id="{5237A005-BFBC-4691-877B-BC490E908EF5}"/>
                </a:ext>
              </a:extLst>
            </p:cNvPr>
            <p:cNvSpPr/>
            <p:nvPr/>
          </p:nvSpPr>
          <p:spPr>
            <a:xfrm>
              <a:off x="1062580" y="3074997"/>
              <a:ext cx="273059" cy="273059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23" name="Flowchart: Delay 222">
              <a:extLst>
                <a:ext uri="{FF2B5EF4-FFF2-40B4-BE49-F238E27FC236}">
                  <a16:creationId xmlns:a16="http://schemas.microsoft.com/office/drawing/2014/main" id="{04905D0D-7083-4C41-83BF-0C0062C64C2F}"/>
                </a:ext>
              </a:extLst>
            </p:cNvPr>
            <p:cNvSpPr/>
            <p:nvPr/>
          </p:nvSpPr>
          <p:spPr>
            <a:xfrm>
              <a:off x="962504" y="3074997"/>
              <a:ext cx="273059" cy="273059"/>
            </a:xfrm>
            <a:prstGeom prst="flowChartDelay">
              <a:avLst/>
            </a:prstGeom>
            <a:solidFill>
              <a:srgbClr val="4FC6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892F4B41-566D-4EC6-8107-17413215B2D4}"/>
              </a:ext>
            </a:extLst>
          </p:cNvPr>
          <p:cNvSpPr/>
          <p:nvPr/>
        </p:nvSpPr>
        <p:spPr>
          <a:xfrm>
            <a:off x="269398" y="5435578"/>
            <a:ext cx="2134795" cy="4927679"/>
          </a:xfrm>
          <a:prstGeom prst="roundRect">
            <a:avLst>
              <a:gd name="adj" fmla="val 11938"/>
            </a:avLst>
          </a:prstGeom>
          <a:solidFill>
            <a:srgbClr val="88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Aft>
                <a:spcPts val="300"/>
              </a:spcAft>
            </a:pPr>
            <a:r>
              <a:rPr lang="en-AU" sz="1200" b="1" dirty="0">
                <a:solidFill>
                  <a:srgbClr val="FFCB0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Catholic identity</a:t>
            </a:r>
          </a:p>
          <a:p>
            <a:pPr>
              <a:spcAft>
                <a:spcPts val="300"/>
              </a:spcAft>
            </a:pPr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As we mark our 80</a:t>
            </a:r>
            <a:r>
              <a:rPr lang="en-AU" sz="1000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anniversary our community will be immersed in our shared story so that we will develop a deeper theological and spiritual understanding of our catholic identity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Professional learning in Cathedral precinct to highlight core Carmelite traditions held sacred at OLMC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formation of the 3 OLMC  faith traditions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a quality rapport with Fr </a:t>
            </a:r>
            <a:r>
              <a:rPr lang="en-AU" sz="1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Martinho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Costa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2 Implementation of OLMC formation plan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 Behaviour for Learning (PB4L) policy design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measures 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Our 3 faith traditions are visible within the school and align with our school values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PB4L Matrix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300"/>
              </a:spcAft>
            </a:pPr>
            <a:endParaRPr lang="en-AU" sz="1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F115E8BB-67EF-45C4-9DE4-19215E0EE8BD}"/>
              </a:ext>
            </a:extLst>
          </p:cNvPr>
          <p:cNvSpPr/>
          <p:nvPr/>
        </p:nvSpPr>
        <p:spPr>
          <a:xfrm>
            <a:off x="2504523" y="5418413"/>
            <a:ext cx="2361378" cy="4927679"/>
          </a:xfrm>
          <a:prstGeom prst="roundRect">
            <a:avLst>
              <a:gd name="adj" fmla="val 11938"/>
            </a:avLst>
          </a:prstGeom>
          <a:solidFill>
            <a:srgbClr val="88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Aft>
                <a:spcPts val="300"/>
              </a:spcAft>
            </a:pPr>
            <a:r>
              <a:rPr lang="en-AU" sz="1200" b="1" dirty="0">
                <a:solidFill>
                  <a:srgbClr val="FFCB0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and teaching</a:t>
            </a:r>
          </a:p>
          <a:p>
            <a:pPr>
              <a:spcAft>
                <a:spcPts val="300"/>
              </a:spcAft>
            </a:pPr>
            <a:r>
              <a:rPr lang="en-A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</a:t>
            </a: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Investigate mathematical learning and teaching practices within OLMC so that student learning progress is targeted</a:t>
            </a:r>
          </a:p>
          <a:p>
            <a:pPr>
              <a:spcAft>
                <a:spcPts val="300"/>
              </a:spcAft>
            </a:pPr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</a:t>
            </a:r>
            <a:r>
              <a:rPr lang="en-AU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book review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External consultant to support staff with evidence-based pedagogical practices for implementation in curriculum short-term planning cycles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NAPLAN – Consider: </a:t>
            </a:r>
            <a:r>
              <a:rPr lang="en-AU" sz="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we approach? How we improve? How we reflect on data to inform future actions?</a:t>
            </a:r>
            <a:endParaRPr lang="en-AU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Tool &amp; High Yield strategy to assist tracking of student progress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Feedback and discernment sought to identify next step in supporting students with identified learning needs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Re-aligning levels of teaching response to maximise learning and teaching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Enhancement Teacher to enrich student learning across P-6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 Awards to recognise learning growth and excellence</a:t>
            </a:r>
          </a:p>
          <a:p>
            <a:pPr>
              <a:spcAft>
                <a:spcPts val="300"/>
              </a:spcAft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300"/>
              </a:spcAft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4B95A919-B51F-49FE-84A6-648D9003A754}"/>
              </a:ext>
            </a:extLst>
          </p:cNvPr>
          <p:cNvSpPr/>
          <p:nvPr/>
        </p:nvSpPr>
        <p:spPr>
          <a:xfrm>
            <a:off x="4955767" y="5462610"/>
            <a:ext cx="2334509" cy="1756167"/>
          </a:xfrm>
          <a:prstGeom prst="roundRect">
            <a:avLst>
              <a:gd name="adj" fmla="val 11938"/>
            </a:avLst>
          </a:prstGeom>
          <a:solidFill>
            <a:srgbClr val="88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Aft>
                <a:spcPts val="300"/>
              </a:spcAft>
            </a:pPr>
            <a:r>
              <a:rPr lang="en-A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measures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implementation of pedagogical practices (4c’s, Whole-part-whole, Model of Pedagogy)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NUMA Targets to reflect BCE Guidelines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Levels of teaching response utilised for student support referrals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NAPLAN Data session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 award ceremony</a:t>
            </a:r>
          </a:p>
          <a:p>
            <a:pPr>
              <a:spcAft>
                <a:spcPts val="300"/>
              </a:spcAft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300"/>
              </a:spcAft>
            </a:pPr>
            <a:endParaRPr lang="en-AU" sz="1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300"/>
              </a:spcAft>
            </a:pPr>
            <a:endParaRPr lang="en-A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E0E1E52-780F-4D3E-8F9B-7BFD4D9DB679}"/>
              </a:ext>
            </a:extLst>
          </p:cNvPr>
          <p:cNvGrpSpPr/>
          <p:nvPr/>
        </p:nvGrpSpPr>
        <p:grpSpPr>
          <a:xfrm>
            <a:off x="6092182" y="9733950"/>
            <a:ext cx="1348627" cy="818986"/>
            <a:chOff x="5742803" y="9448344"/>
            <a:chExt cx="1817378" cy="1243469"/>
          </a:xfrm>
        </p:grpSpPr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05647CB8-6C94-4A39-B397-38AB54D9E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42803" y="9448344"/>
              <a:ext cx="1817378" cy="1243469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B7351E5C-7869-4CA6-A70B-F11068330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37810" y="9798824"/>
              <a:ext cx="1465024" cy="755120"/>
            </a:xfrm>
            <a:prstGeom prst="rect">
              <a:avLst/>
            </a:prstGeom>
          </p:spPr>
        </p:pic>
      </p:grp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9A262E7-281F-486D-A1A9-2C32D66241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45" y="202059"/>
            <a:ext cx="1890708" cy="949851"/>
          </a:xfrm>
          <a:prstGeom prst="rect">
            <a:avLst/>
          </a:prstGeom>
        </p:spPr>
      </p:pic>
      <p:pic>
        <p:nvPicPr>
          <p:cNvPr id="8" name="Picture 7" descr="A picture containing indoor, person, table, sitting&#10;&#10;Description automatically generated">
            <a:extLst>
              <a:ext uri="{FF2B5EF4-FFF2-40B4-BE49-F238E27FC236}">
                <a16:creationId xmlns:a16="http://schemas.microsoft.com/office/drawing/2014/main" id="{81F7B229-1A94-4188-B589-FA019D7335E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5" t="9562" r="32022" b="-1557"/>
          <a:stretch/>
        </p:blipFill>
        <p:spPr>
          <a:xfrm>
            <a:off x="3014280" y="1256333"/>
            <a:ext cx="1394464" cy="1644234"/>
          </a:xfrm>
          <a:prstGeom prst="rect">
            <a:avLst/>
          </a:prstGeom>
        </p:spPr>
      </p:pic>
      <p:pic>
        <p:nvPicPr>
          <p:cNvPr id="10" name="Picture 9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DB133D54-9E7B-444F-A862-0A5FF8A7A2C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8"/>
          <a:stretch/>
        </p:blipFill>
        <p:spPr>
          <a:xfrm>
            <a:off x="4636348" y="1256333"/>
            <a:ext cx="2687698" cy="1620889"/>
          </a:xfrm>
          <a:prstGeom prst="rect">
            <a:avLst/>
          </a:prstGeom>
        </p:spPr>
      </p:pic>
      <p:pic>
        <p:nvPicPr>
          <p:cNvPr id="13" name="Picture 1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D2585BA4-0F4F-44BF-A347-E5714889F55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8"/>
          <a:stretch/>
        </p:blipFill>
        <p:spPr>
          <a:xfrm>
            <a:off x="243189" y="1256333"/>
            <a:ext cx="2563916" cy="159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13387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Brisbane Catholic Education">
      <a:dk1>
        <a:srgbClr val="054166"/>
      </a:dk1>
      <a:lt1>
        <a:sysClr val="window" lastClr="FFFFFF"/>
      </a:lt1>
      <a:dk2>
        <a:srgbClr val="000000"/>
      </a:dk2>
      <a:lt2>
        <a:srgbClr val="EBEBEB"/>
      </a:lt2>
      <a:accent1>
        <a:srgbClr val="054166"/>
      </a:accent1>
      <a:accent2>
        <a:srgbClr val="4FC6E0"/>
      </a:accent2>
      <a:accent3>
        <a:srgbClr val="00AE4D"/>
      </a:accent3>
      <a:accent4>
        <a:srgbClr val="FFC000"/>
      </a:accent4>
      <a:accent5>
        <a:srgbClr val="8857A4"/>
      </a:accent5>
      <a:accent6>
        <a:srgbClr val="FD770B"/>
      </a:accent6>
      <a:hlink>
        <a:srgbClr val="4FC6E0"/>
      </a:hlink>
      <a:folHlink>
        <a:srgbClr val="8857A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EO PPT Template  -  Read-Only" id="{E4BAFB5A-53A0-41A1-86F8-6CD80F4CBF9A}" vid="{2504AC6C-098C-4751-987B-2433A309F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3BBE0AED3004489A77B17FCBEFDAF" ma:contentTypeVersion="0" ma:contentTypeDescription="Create a new document." ma:contentTypeScope="" ma:versionID="dc4dd97fae2211a4a52ff5b1d50f11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FE4CE5-142F-4667-9DAF-0583556C9DDF}">
  <ds:schemaRefs>
    <ds:schemaRef ds:uri="http://purl.org/dc/dcmitype/"/>
    <ds:schemaRef ds:uri="http://schemas.microsoft.com/office/infopath/2007/PartnerControls"/>
    <ds:schemaRef ds:uri="f99b9dc7-b99c-4331-9026-f80de02058d9"/>
    <ds:schemaRef ds:uri="802ba418-420c-4cc1-94e5-65a761e074d8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7CCC3C8-A924-452C-89CC-DD539504A12C}"/>
</file>

<file path=customXml/itemProps3.xml><?xml version="1.0" encoding="utf-8"?>
<ds:datastoreItem xmlns:ds="http://schemas.openxmlformats.org/officeDocument/2006/customXml" ds:itemID="{13F970AA-23B4-452B-AE87-F1EDED2A9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</Template>
  <TotalTime>2474</TotalTime>
  <Words>470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MAIN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Performance</dc:title>
  <dc:creator>Carmel Brown</dc:creator>
  <cp:lastModifiedBy>Warren Fields</cp:lastModifiedBy>
  <cp:revision>76</cp:revision>
  <cp:lastPrinted>2021-01-07T00:43:53Z</cp:lastPrinted>
  <dcterms:created xsi:type="dcterms:W3CDTF">2020-08-12T01:33:09Z</dcterms:created>
  <dcterms:modified xsi:type="dcterms:W3CDTF">2021-01-14T01:42:22Z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0x0101001C13BBE0AED3004489A77B17FCBEFDAF</vt:lpwstr>
  </property>
  <property fmtid="{D5CDD505-2E9C-101B-9397-08002B2CF9AE}" pid="3" name="Order">
    <vt:r8>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